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8" r:id="rId5"/>
    <p:sldId id="270" r:id="rId6"/>
    <p:sldId id="271" r:id="rId7"/>
    <p:sldId id="261" r:id="rId8"/>
    <p:sldId id="258" r:id="rId9"/>
    <p:sldId id="262" r:id="rId10"/>
    <p:sldId id="273" r:id="rId11"/>
    <p:sldId id="277" r:id="rId12"/>
    <p:sldId id="274" r:id="rId13"/>
    <p:sldId id="278" r:id="rId14"/>
    <p:sldId id="260" r:id="rId15"/>
    <p:sldId id="272" r:id="rId16"/>
    <p:sldId id="281" r:id="rId17"/>
    <p:sldId id="286" r:id="rId18"/>
    <p:sldId id="285" r:id="rId19"/>
    <p:sldId id="290" r:id="rId20"/>
    <p:sldId id="288" r:id="rId21"/>
    <p:sldId id="291" r:id="rId22"/>
    <p:sldId id="287" r:id="rId23"/>
    <p:sldId id="295" r:id="rId24"/>
    <p:sldId id="294" r:id="rId25"/>
    <p:sldId id="297" r:id="rId26"/>
    <p:sldId id="300" r:id="rId27"/>
    <p:sldId id="293" r:id="rId28"/>
    <p:sldId id="296" r:id="rId29"/>
    <p:sldId id="284" r:id="rId30"/>
    <p:sldId id="302" r:id="rId31"/>
    <p:sldId id="263" r:id="rId32"/>
    <p:sldId id="279" r:id="rId33"/>
    <p:sldId id="280" r:id="rId34"/>
    <p:sldId id="264" r:id="rId35"/>
    <p:sldId id="283" r:id="rId36"/>
    <p:sldId id="266" r:id="rId37"/>
    <p:sldId id="265" r:id="rId38"/>
    <p:sldId id="267" r:id="rId39"/>
    <p:sldId id="301" r:id="rId40"/>
    <p:sldId id="282" r:id="rId4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29624-4E86-48FD-9D3C-38DA1DDE81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6A64D-AFDF-4374-B0A2-740F5040BE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2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6A64D-AFDF-4374-B0A2-740F5040BEA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201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17. századi holland nő, ceruzarajz, Bing Image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Creator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6A64D-AFDF-4374-B0A2-740F5040BEA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71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C7914-0295-4B79-89E8-1A8D7B72D870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035BB-DED7-4083-9B0A-3FB06D3C0E3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dirty="0" smtClean="0"/>
              <a:t>Áprily Lajos</a:t>
            </a:r>
            <a:endParaRPr lang="hu-H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vers első versszakában a tavasznak örülő diák képe jelenik meg, a fiatalságot és az életerőt megjelenítve. A képeket hangahatások kísérik, a diák „csengve, nevetve” „kiállt”.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második versszakban a természet leírásánál is megjelennek a tavasz hangjai:  a víz kibuzog, a cinke zeng.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482534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7504" y="924287"/>
            <a:ext cx="4464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rgbClr val="00B050"/>
                </a:solidFill>
              </a:rPr>
              <a:t>Selymit</a:t>
            </a:r>
            <a:r>
              <a:rPr lang="hu-HU" sz="2400" dirty="0">
                <a:solidFill>
                  <a:srgbClr val="00B050"/>
                </a:solidFill>
              </a:rPr>
              <a:t> a barka</a:t>
            </a:r>
          </a:p>
          <a:p>
            <a:r>
              <a:rPr lang="hu-HU" sz="2400" dirty="0">
                <a:solidFill>
                  <a:srgbClr val="00B050"/>
                </a:solidFill>
              </a:rPr>
              <a:t>már kitakarta,</a:t>
            </a:r>
          </a:p>
          <a:p>
            <a:r>
              <a:rPr lang="hu-HU" sz="2400" dirty="0">
                <a:solidFill>
                  <a:srgbClr val="00B050"/>
                </a:solidFill>
              </a:rPr>
              <a:t>sárga virágját bontja a som.</a:t>
            </a:r>
          </a:p>
          <a:p>
            <a:r>
              <a:rPr lang="hu-HU" sz="2400" dirty="0">
                <a:solidFill>
                  <a:srgbClr val="00B050"/>
                </a:solidFill>
              </a:rPr>
              <a:t>Fut, fut az áram</a:t>
            </a:r>
          </a:p>
          <a:p>
            <a:r>
              <a:rPr lang="hu-HU" sz="2400" dirty="0">
                <a:solidFill>
                  <a:srgbClr val="00B050"/>
                </a:solidFill>
              </a:rPr>
              <a:t>a déli sugárban</a:t>
            </a:r>
          </a:p>
          <a:p>
            <a:r>
              <a:rPr lang="hu-HU" sz="2400" dirty="0">
                <a:solidFill>
                  <a:srgbClr val="00B050"/>
                </a:solidFill>
              </a:rPr>
              <a:t>s hökken a hó a hideg havason.</a:t>
            </a:r>
          </a:p>
          <a:p>
            <a:endParaRPr lang="hu-HU" sz="2400" dirty="0">
              <a:solidFill>
                <a:srgbClr val="00B050"/>
              </a:solidFill>
            </a:endParaRPr>
          </a:p>
          <a:p>
            <a:r>
              <a:rPr lang="hu-HU" sz="2400" dirty="0">
                <a:solidFill>
                  <a:srgbClr val="00B050"/>
                </a:solidFill>
              </a:rPr>
              <a:t>Barna patakja</a:t>
            </a:r>
          </a:p>
          <a:p>
            <a:r>
              <a:rPr lang="hu-HU" sz="2400" dirty="0">
                <a:solidFill>
                  <a:srgbClr val="00B050"/>
                </a:solidFill>
              </a:rPr>
              <a:t>napra kacagva</a:t>
            </a:r>
          </a:p>
          <a:p>
            <a:r>
              <a:rPr lang="hu-HU" sz="2400" dirty="0">
                <a:solidFill>
                  <a:srgbClr val="00B050"/>
                </a:solidFill>
              </a:rPr>
              <a:t>a lomha Marosba csengve siet.</a:t>
            </a:r>
          </a:p>
          <a:p>
            <a:r>
              <a:rPr lang="hu-HU" sz="2400" dirty="0">
                <a:solidFill>
                  <a:srgbClr val="00B050"/>
                </a:solidFill>
              </a:rPr>
              <a:t>Zeng a csatorna,</a:t>
            </a:r>
          </a:p>
          <a:p>
            <a:r>
              <a:rPr lang="hu-HU" sz="2400" dirty="0">
                <a:solidFill>
                  <a:srgbClr val="00B050"/>
                </a:solidFill>
              </a:rPr>
              <a:t>zeng a hegy orma,</a:t>
            </a:r>
          </a:p>
          <a:p>
            <a:r>
              <a:rPr lang="hu-HU" sz="2400" dirty="0">
                <a:solidFill>
                  <a:srgbClr val="00B050"/>
                </a:solidFill>
              </a:rPr>
              <a:t>s zeng – ugye zeng, ugye zeng a </a:t>
            </a:r>
            <a:r>
              <a:rPr lang="hu-HU" sz="2400" dirty="0" err="1">
                <a:solidFill>
                  <a:srgbClr val="00B050"/>
                </a:solidFill>
              </a:rPr>
              <a:t>szived</a:t>
            </a:r>
            <a:r>
              <a:rPr lang="hu-HU" sz="2400" dirty="0">
                <a:solidFill>
                  <a:srgbClr val="00B050"/>
                </a:solidFill>
              </a:rPr>
              <a:t>?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860032" y="1340768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A zeneiség milyen eszközeit ismered fel a mű 3. és 4. </a:t>
            </a:r>
            <a:r>
              <a:rPr lang="hu-HU" sz="3200" b="1" dirty="0" err="1" smtClean="0">
                <a:solidFill>
                  <a:srgbClr val="00B050"/>
                </a:solidFill>
              </a:rPr>
              <a:t>verszakában</a:t>
            </a:r>
            <a:r>
              <a:rPr lang="hu-HU" sz="3200" b="1" dirty="0" smtClean="0">
                <a:solidFill>
                  <a:srgbClr val="00B050"/>
                </a:solidFill>
              </a:rPr>
              <a:t>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1206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mű 3. és 4. versszakában is fontos szerepet kap a zeneiség: az alliteráció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„s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hökken a hó a hideg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havason”, és az ismétlések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: „Fut, fut az áram”, „Zeng a csatorna, / zeng a hegy orma, / s zeng – ugye zeng, ugye zeng 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szived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?”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5472608" cy="40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129614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 fejezi ki a versben a fiatalságot és a tettrekészséget?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1772816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versben a fiatalságot és tettrekészséget a cselekvő igék halmozása jeleníti meg. Ezt verbális stílusnak nevezzük, </a:t>
            </a:r>
            <a:r>
              <a:rPr lang="hu-HU" sz="3200" dirty="0" err="1" smtClean="0"/>
              <a:t>mozgalamsság</a:t>
            </a:r>
            <a:r>
              <a:rPr lang="hu-HU" sz="3200" dirty="0" smtClean="0"/>
              <a:t> kifejezésére használják.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4249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Tavasz a házsongárdi temetőben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4" y="2003716"/>
            <a:ext cx="7315200" cy="48768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187624" y="90872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i="1" dirty="0"/>
              <a:t>Apáczai Csere Jánosné, Aletta van der </a:t>
            </a:r>
            <a:r>
              <a:rPr lang="hu-HU" sz="3200" i="1" dirty="0" err="1"/>
              <a:t>Maet</a:t>
            </a:r>
            <a:r>
              <a:rPr lang="hu-HU" sz="3200" i="1" dirty="0"/>
              <a:t> emlékének</a:t>
            </a:r>
          </a:p>
        </p:txBody>
      </p:sp>
    </p:spTree>
    <p:extLst>
      <p:ext uri="{BB962C8B-B14F-4D97-AF65-F5344CB8AC3E}">
        <p14:creationId xmlns:p14="http://schemas.microsoft.com/office/powerpoint/2010/main" val="20362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448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Cím: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tudsz a Házsongárdi temetőről? 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79512" y="2348880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/>
              <a:t>Házsongárd Kolozsvár, "Erdély fővárosának" híres temetője, többek között itt nyugszik: Kós Károly, Reményik Sándor, Szenczi Molnár Albert, Apáczai Csere János és Dsida Jenő.</a:t>
            </a:r>
          </a:p>
        </p:txBody>
      </p:sp>
    </p:spTree>
    <p:extLst>
      <p:ext uri="{BB962C8B-B14F-4D97-AF65-F5344CB8AC3E}">
        <p14:creationId xmlns:p14="http://schemas.microsoft.com/office/powerpoint/2010/main" val="25626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896544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Keletkezési körülmények: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Apáczai Csere János születésének háromszázadik évfordulóján, 1925-ben született a Tavasz a házsongárdi temetőben.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1"/>
            <a:ext cx="3727860" cy="53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6048672" cy="39604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Apáczai Csere János (1625-1659)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Hollandiában ismerkedett meg a nyugati polgárosult társadalom életével, kultúrájával és az angol polgári forradalom eseményeivel. Nagy hatással volt rá Descartes filozófiája, ennek hatására írta meg 1653-ban legjelentősebb művét, </a:t>
            </a:r>
            <a:r>
              <a:rPr lang="hu-H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hu-H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35" y="620688"/>
            <a:ext cx="2545997" cy="324036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79512" y="4221088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Magyar Encyclopaedia-t, amelyet Magyarországon fejezett be. A lexikon társadalomtudományokkal, teológiával, ismeretelmélettel, logikával, matematikával, természettudományokkal és technikával foglalkozik.</a:t>
            </a:r>
          </a:p>
        </p:txBody>
      </p:sp>
    </p:spTree>
    <p:extLst>
      <p:ext uri="{BB962C8B-B14F-4D97-AF65-F5344CB8AC3E}">
        <p14:creationId xmlns:p14="http://schemas.microsoft.com/office/powerpoint/2010/main" val="19050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Verselés: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7504" y="1268760"/>
            <a:ext cx="8579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A tavasz jött a parttalan időben</a:t>
            </a:r>
          </a:p>
          <a:p>
            <a:r>
              <a:rPr lang="hu-HU" sz="3200" dirty="0">
                <a:solidFill>
                  <a:srgbClr val="00B050"/>
                </a:solidFill>
              </a:rPr>
              <a:t>s megállt a házsongárdi temetőben.</a:t>
            </a:r>
          </a:p>
          <a:p>
            <a:endParaRPr lang="hu-HU" sz="3200" dirty="0">
              <a:solidFill>
                <a:srgbClr val="00B050"/>
              </a:solidFill>
            </a:endParaRPr>
          </a:p>
          <a:p>
            <a:r>
              <a:rPr lang="hu-HU" sz="3200" dirty="0">
                <a:solidFill>
                  <a:srgbClr val="00B050"/>
                </a:solidFill>
              </a:rPr>
              <a:t>Én tört kövön és porladó kereszten</a:t>
            </a:r>
          </a:p>
          <a:p>
            <a:r>
              <a:rPr lang="hu-HU" sz="3200" dirty="0">
                <a:solidFill>
                  <a:srgbClr val="00B050"/>
                </a:solidFill>
              </a:rPr>
              <a:t>Aletta van der </a:t>
            </a:r>
            <a:r>
              <a:rPr lang="hu-HU" sz="3200" dirty="0" err="1">
                <a:solidFill>
                  <a:srgbClr val="00B050"/>
                </a:solidFill>
              </a:rPr>
              <a:t>Maet</a:t>
            </a:r>
            <a:r>
              <a:rPr lang="hu-HU" sz="3200" dirty="0">
                <a:solidFill>
                  <a:srgbClr val="00B050"/>
                </a:solidFill>
              </a:rPr>
              <a:t> nevét kerestem.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504" y="4509120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Mit tudsz elmondani a vers verseléséről?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vers 11 szótagos sorokból áll, uralkodó verslába a jambus (U-). Aletta van der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Maet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(ejtsd: Mát)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nevében is ez a versláb dominál.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Rímei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páros rímek.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39552" y="285293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spc="220" dirty="0" smtClean="0">
                <a:solidFill>
                  <a:srgbClr val="00B050"/>
                </a:solidFill>
              </a:rPr>
              <a:t>Aletta van der </a:t>
            </a:r>
            <a:r>
              <a:rPr lang="hu-HU" sz="4000" spc="220" dirty="0" err="1" smtClean="0">
                <a:solidFill>
                  <a:srgbClr val="00B050"/>
                </a:solidFill>
              </a:rPr>
              <a:t>Maet</a:t>
            </a:r>
            <a:endParaRPr lang="hu-HU" sz="4000" spc="220" dirty="0" smtClean="0">
              <a:solidFill>
                <a:srgbClr val="00B050"/>
              </a:solidFill>
            </a:endParaRPr>
          </a:p>
          <a:p>
            <a:r>
              <a:rPr lang="hu-HU" sz="4000" spc="220" dirty="0" smtClean="0">
                <a:solidFill>
                  <a:srgbClr val="00B050"/>
                </a:solidFill>
              </a:rPr>
              <a:t>U  -  U   -     U      -</a:t>
            </a:r>
            <a:endParaRPr lang="hu-HU" sz="4000" spc="22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Áprily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Lajos (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1887-1967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) Brassóban született,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1899-ben a kolozsvári Református Kollégium diákja lett, a kolozsvári egyetem magyar–német szakán diplomázott. 1909-től Nagyenyeden tanított, ahonnan 1923-ban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Dijonba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ment, francia nyelvtanári diplomát szerzett.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Enyeden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kötött házasságot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Schéfer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Idával, három gyermekük született.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17032"/>
            <a:ext cx="3923928" cy="283394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187624" y="544522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B050"/>
                </a:solidFill>
              </a:rPr>
              <a:t>Brassó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37626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Műfaj: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Milyen hangulatú a vers? Ez alapján mi lehet a mű műfaja?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2551837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Műfaja: elégia szomorú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</a:rPr>
              <a:t>hangvételű volt, </a:t>
            </a:r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lírai mű, amelynek témája általában az </a:t>
            </a:r>
            <a:r>
              <a:rPr lang="hu-HU" sz="3200" dirty="0">
                <a:solidFill>
                  <a:srgbClr val="FF0000"/>
                </a:solidFill>
                <a:latin typeface="Arial" panose="020B0604020202020204" pitchFamily="34" charset="0"/>
              </a:rPr>
              <a:t>elmúlás, az elérhetetlen vagy elvesztett boldogság. Az elégikusság beletörődést is jelent, az ilyen versekben nem jelennek meg heves érzelmek.</a:t>
            </a:r>
            <a:endParaRPr lang="hu-H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55272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zerkezet: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7504" y="730728"/>
            <a:ext cx="85792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00B050"/>
                </a:solidFill>
              </a:rPr>
              <a:t>A tavasz jött a parttalan időben</a:t>
            </a:r>
          </a:p>
          <a:p>
            <a:r>
              <a:rPr lang="hu-HU" sz="2000" dirty="0">
                <a:solidFill>
                  <a:srgbClr val="00B050"/>
                </a:solidFill>
              </a:rPr>
              <a:t>s megállt a házsongárdi temetőben.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Én tört kövön és porladó kereszten</a:t>
            </a:r>
          </a:p>
          <a:p>
            <a:r>
              <a:rPr lang="hu-HU" sz="2000" dirty="0">
                <a:solidFill>
                  <a:srgbClr val="00B050"/>
                </a:solidFill>
              </a:rPr>
              <a:t>Aletta van der </a:t>
            </a:r>
            <a:r>
              <a:rPr lang="hu-HU" sz="2000" dirty="0" err="1">
                <a:solidFill>
                  <a:srgbClr val="00B050"/>
                </a:solidFill>
              </a:rPr>
              <a:t>Maet</a:t>
            </a:r>
            <a:r>
              <a:rPr lang="hu-HU" sz="2000" dirty="0">
                <a:solidFill>
                  <a:srgbClr val="00B050"/>
                </a:solidFill>
              </a:rPr>
              <a:t> nevét kerestem</a:t>
            </a:r>
            <a:r>
              <a:rPr lang="hu-HU" sz="2000" dirty="0" smtClean="0">
                <a:solidFill>
                  <a:srgbClr val="00B050"/>
                </a:solidFill>
              </a:rPr>
              <a:t>.</a:t>
            </a:r>
          </a:p>
          <a:p>
            <a:endParaRPr lang="hu-HU" sz="2000" dirty="0" smtClean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Tudtam, hogy itt ringatja rég az álom,</a:t>
            </a:r>
          </a:p>
          <a:p>
            <a:r>
              <a:rPr lang="hu-HU" sz="2000" dirty="0">
                <a:solidFill>
                  <a:srgbClr val="00B050"/>
                </a:solidFill>
              </a:rPr>
              <a:t>s tudtam, elmúlt nevét már nem találom.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De a vasárnap délutáni csendben</a:t>
            </a:r>
          </a:p>
          <a:p>
            <a:r>
              <a:rPr lang="hu-HU" sz="2000" dirty="0">
                <a:solidFill>
                  <a:srgbClr val="00B050"/>
                </a:solidFill>
              </a:rPr>
              <a:t>nagyon dalolt a név zenéje bennem</a:t>
            </a:r>
            <a:r>
              <a:rPr lang="hu-HU" sz="2000" dirty="0" smtClean="0">
                <a:solidFill>
                  <a:srgbClr val="00B050"/>
                </a:solidFill>
              </a:rPr>
              <a:t>.</a:t>
            </a:r>
          </a:p>
          <a:p>
            <a:endParaRPr lang="hu-HU" sz="2000" dirty="0" smtClean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S amíg dalolt, a századokba néztem</a:t>
            </a:r>
          </a:p>
          <a:p>
            <a:r>
              <a:rPr lang="hu-HU" sz="2000" dirty="0">
                <a:solidFill>
                  <a:srgbClr val="00B050"/>
                </a:solidFill>
              </a:rPr>
              <a:t>s a holt professzor szellemét idéztem,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akinek egyszer meleg lett a vére</a:t>
            </a:r>
          </a:p>
          <a:p>
            <a:r>
              <a:rPr lang="hu-HU" sz="2000" dirty="0">
                <a:solidFill>
                  <a:srgbClr val="00B050"/>
                </a:solidFill>
              </a:rPr>
              <a:t>Aletta van der </a:t>
            </a:r>
            <a:r>
              <a:rPr lang="hu-HU" sz="2000" dirty="0" err="1">
                <a:solidFill>
                  <a:srgbClr val="00B050"/>
                </a:solidFill>
              </a:rPr>
              <a:t>Maet</a:t>
            </a:r>
            <a:r>
              <a:rPr lang="hu-HU" sz="2000" dirty="0">
                <a:solidFill>
                  <a:srgbClr val="00B050"/>
                </a:solidFill>
              </a:rPr>
              <a:t> meleg nevére.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504" y="603237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Mit tudsz elmondani a vers első hat versszakáról?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vers elején a lírai én leírja a az alaphelyzetet, egy tavaszi temetői séta során felkeresi Apácai Csere János és felesége sírját, és megragad benne Aletta van der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Maet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nevének dallama, és felidézi a múltat.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40061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88640"/>
            <a:ext cx="85792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00B050"/>
                </a:solidFill>
              </a:rPr>
              <a:t>Ha jött a harcok lázadó sötétje,</a:t>
            </a:r>
          </a:p>
          <a:p>
            <a:r>
              <a:rPr lang="hu-HU" sz="2000" dirty="0">
                <a:solidFill>
                  <a:srgbClr val="00B050"/>
                </a:solidFill>
              </a:rPr>
              <a:t>fénnyel dalolt a név, hogy féltve védje.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S a dallamot karral kisérve halkan,</a:t>
            </a:r>
          </a:p>
          <a:p>
            <a:r>
              <a:rPr lang="hu-HU" sz="2000" dirty="0">
                <a:solidFill>
                  <a:srgbClr val="00B050"/>
                </a:solidFill>
              </a:rPr>
              <a:t>napsugaras nyugat dalolt a dalban,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hol a sötétség tenger-árja ellen</a:t>
            </a:r>
          </a:p>
          <a:p>
            <a:r>
              <a:rPr lang="hu-HU" sz="2000" dirty="0">
                <a:solidFill>
                  <a:srgbClr val="00B050"/>
                </a:solidFill>
              </a:rPr>
              <a:t>ragyogó gátat épített a szellem.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Aletta van der </a:t>
            </a:r>
            <a:r>
              <a:rPr lang="hu-HU" sz="2000" dirty="0" err="1">
                <a:solidFill>
                  <a:srgbClr val="00B050"/>
                </a:solidFill>
              </a:rPr>
              <a:t>Maet</a:t>
            </a:r>
            <a:r>
              <a:rPr lang="hu-HU" sz="2000" dirty="0">
                <a:solidFill>
                  <a:srgbClr val="00B050"/>
                </a:solidFill>
              </a:rPr>
              <a:t> nevét susogta,</a:t>
            </a:r>
          </a:p>
          <a:p>
            <a:r>
              <a:rPr lang="hu-HU" sz="2000" dirty="0">
                <a:solidFill>
                  <a:srgbClr val="00B050"/>
                </a:solidFill>
              </a:rPr>
              <a:t>mikor a béke bús szemét lefogta.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S mikor a hálátlan világ temette,</a:t>
            </a:r>
          </a:p>
          <a:p>
            <a:r>
              <a:rPr lang="hu-HU" sz="2000" dirty="0">
                <a:solidFill>
                  <a:srgbClr val="00B050"/>
                </a:solidFill>
              </a:rPr>
              <a:t>Aletta búja jajgatott felette,</a:t>
            </a:r>
          </a:p>
          <a:p>
            <a:endParaRPr lang="hu-HU" sz="2000" dirty="0">
              <a:solidFill>
                <a:srgbClr val="00B050"/>
              </a:solidFill>
            </a:endParaRPr>
          </a:p>
          <a:p>
            <a:r>
              <a:rPr lang="hu-HU" sz="2000" dirty="0">
                <a:solidFill>
                  <a:srgbClr val="00B050"/>
                </a:solidFill>
              </a:rPr>
              <a:t>míg dörgő fenséggel búgott le rája</a:t>
            </a:r>
          </a:p>
          <a:p>
            <a:r>
              <a:rPr lang="hu-HU" sz="2000" dirty="0">
                <a:solidFill>
                  <a:srgbClr val="00B050"/>
                </a:solidFill>
              </a:rPr>
              <a:t>a kálvinista templom orgonája.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504" y="603237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Mit tudsz elmondani a 7-12. versszakokról?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vers (7.-12. vsz.) ezután két versszakos részekből áll, melyeket a „Ha”, „hol”, „S mikor” szavakkal vezetnek be, szerkezetük párhuzamos: amikor Apácai elkeseredett volt, Aletta vigasztalta meg, az ő neve dalolt a tudósban, majd halálakor ő fogta le szemét, a temetéskor is ott állt sírjánál. Aletta neve a nyarat idézi meg.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56" y="3789040"/>
            <a:ext cx="4067944" cy="27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88640"/>
            <a:ext cx="8579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Aztán a dal visszhangját vesztve, félve</a:t>
            </a:r>
          </a:p>
          <a:p>
            <a:r>
              <a:rPr lang="hu-HU" sz="2800" dirty="0">
                <a:solidFill>
                  <a:srgbClr val="00B050"/>
                </a:solidFill>
              </a:rPr>
              <a:t>belenémult a hervadásba, télbe.</a:t>
            </a:r>
          </a:p>
          <a:p>
            <a:endParaRPr lang="hu-HU" sz="2800" dirty="0">
              <a:solidFill>
                <a:srgbClr val="00B050"/>
              </a:solidFill>
            </a:endParaRPr>
          </a:p>
          <a:p>
            <a:r>
              <a:rPr lang="hu-HU" sz="2800" dirty="0">
                <a:solidFill>
                  <a:srgbClr val="00B050"/>
                </a:solidFill>
              </a:rPr>
              <a:t>Gyámoltalan nő – szól a régi fáma –</a:t>
            </a:r>
          </a:p>
          <a:p>
            <a:r>
              <a:rPr lang="hu-HU" sz="2800" dirty="0">
                <a:solidFill>
                  <a:srgbClr val="00B050"/>
                </a:solidFill>
              </a:rPr>
              <a:t>urát keresve, sírba ment utána…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07504" y="263691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Miről ír a 13. és 14. versszak?</a:t>
            </a:r>
            <a:endParaRPr lang="hu-HU" sz="3200" b="1" dirty="0">
              <a:solidFill>
                <a:srgbClr val="00B05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7504" y="3573016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13. és 14. versszak Aletta halálát örökíti meg, aki férje halála után nem sokkal maga is meghalt. Ebben a szakaszban a tél jelenik meg.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8125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7504" y="188640"/>
            <a:ext cx="8579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A fényben, fenn a házsongárdi csendben</a:t>
            </a:r>
          </a:p>
          <a:p>
            <a:r>
              <a:rPr lang="hu-HU" sz="2800" dirty="0">
                <a:solidFill>
                  <a:srgbClr val="00B050"/>
                </a:solidFill>
              </a:rPr>
              <a:t>tovább dalolt a név zenéje bennem.</a:t>
            </a:r>
          </a:p>
          <a:p>
            <a:endParaRPr lang="hu-HU" sz="2800" dirty="0">
              <a:solidFill>
                <a:srgbClr val="00B050"/>
              </a:solidFill>
            </a:endParaRPr>
          </a:p>
          <a:p>
            <a:r>
              <a:rPr lang="hu-HU" sz="2800" dirty="0">
                <a:solidFill>
                  <a:srgbClr val="00B050"/>
                </a:solidFill>
              </a:rPr>
              <a:t>S nagyon szeretném, hogyha volna könnyem,</a:t>
            </a:r>
          </a:p>
          <a:p>
            <a:r>
              <a:rPr lang="hu-HU" sz="2800" dirty="0">
                <a:solidFill>
                  <a:srgbClr val="00B050"/>
                </a:solidFill>
              </a:rPr>
              <a:t>egyetlen könny, hogy azt a dallamot</a:t>
            </a:r>
          </a:p>
          <a:p>
            <a:r>
              <a:rPr lang="hu-HU" sz="2800" dirty="0">
                <a:solidFill>
                  <a:srgbClr val="00B050"/>
                </a:solidFill>
              </a:rPr>
              <a:t>Aletta van der </a:t>
            </a:r>
            <a:r>
              <a:rPr lang="hu-HU" sz="2800" dirty="0" err="1">
                <a:solidFill>
                  <a:srgbClr val="00B050"/>
                </a:solidFill>
              </a:rPr>
              <a:t>Maet-nak</a:t>
            </a:r>
            <a:r>
              <a:rPr lang="hu-HU" sz="2800" dirty="0">
                <a:solidFill>
                  <a:srgbClr val="00B050"/>
                </a:solidFill>
              </a:rPr>
              <a:t> megköszönjem.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314096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Miről ír a 15. és 16. versszak?</a:t>
            </a:r>
            <a:endParaRPr lang="hu-HU" sz="3200" b="1" dirty="0">
              <a:solidFill>
                <a:srgbClr val="00B05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11261" y="4013011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/>
              <a:t>A 15. és 16. versszakban visszatér a lírai én nézőpontja, keretbe fogalja a verset.  A név dallama megragad benne, és a köszönet, a hála érzésével zárul a vers.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9577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44827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Ellentétek a versben: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Milyen ellentéteket tudsz felidézni a versből?</a:t>
            </a:r>
            <a:endParaRPr lang="hu-H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2828836"/>
            <a:ext cx="8507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versben fontos szerepet kapnak az ellentétek, már a címben is, hiszen a tavasz az élet, a megújulás szimbóluma, a temető pedig a halált idézi fel bennünk.</a:t>
            </a:r>
          </a:p>
        </p:txBody>
      </p:sp>
    </p:spTree>
    <p:extLst>
      <p:ext uri="{BB962C8B-B14F-4D97-AF65-F5344CB8AC3E}">
        <p14:creationId xmlns:p14="http://schemas.microsoft.com/office/powerpoint/2010/main" val="20565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tavasz és a nyár áll szemben a téllel és hervadással, a fény a sötétséggel, a 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zene 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csenddel.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5157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Rövid versek</a:t>
            </a:r>
          </a:p>
          <a:p>
            <a:pPr marL="0" indent="0" algn="ctr">
              <a:spcBef>
                <a:spcPts val="0"/>
              </a:spcBef>
              <a:buNone/>
            </a:pPr>
            <a:endParaRPr lang="hu-HU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20. század második felében népszerűvé vállnak a rövid versek, több négysoros verset ír például Pilinszky János, Fodor Ákos pedig a haiku (három soros japán vers)  műfajban alkot. Áprily idős kori költészetére jellemző ez a forma.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1914525" cy="28575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6104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költő fia Jékely Zoltán maga is híres költő lett, unokája Péterfy Bori népszerű énekesnő, színész.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672408" cy="489164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4011"/>
            <a:ext cx="3240360" cy="49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rövid versek sajátossága, hogy az alkotó csak egy képet, pár gondolatot ír le, az olvasó szerepe ezáltal megnő, neki kell értelmeznie a versek, sokszor több értelmezés is lehetséges.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36912"/>
            <a:ext cx="371703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b="1" dirty="0"/>
              <a:t>A negyedik emeleten</a:t>
            </a:r>
          </a:p>
        </p:txBody>
      </p:sp>
      <p:sp>
        <p:nvSpPr>
          <p:cNvPr id="2" name="Téglalap 1"/>
          <p:cNvSpPr/>
          <p:nvPr/>
        </p:nvSpPr>
        <p:spPr>
          <a:xfrm>
            <a:off x="611560" y="1340768"/>
            <a:ext cx="59046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hu-HU" sz="3200" dirty="0">
                <a:solidFill>
                  <a:srgbClr val="00B050"/>
                </a:solidFill>
              </a:rPr>
              <a:t>A mennyezet lábaktól dübörög,</a:t>
            </a:r>
          </a:p>
          <a:p>
            <a:r>
              <a:rPr lang="hu-HU" sz="3200" dirty="0">
                <a:solidFill>
                  <a:srgbClr val="00B050"/>
                </a:solidFill>
              </a:rPr>
              <a:t>ajtó csapódik, rossz tüdő köhög.</a:t>
            </a:r>
          </a:p>
          <a:p>
            <a:r>
              <a:rPr lang="hu-HU" sz="3200" dirty="0">
                <a:solidFill>
                  <a:srgbClr val="00B050"/>
                </a:solidFill>
              </a:rPr>
              <a:t>Bosszúságom csak az enyhíti meg,</a:t>
            </a:r>
          </a:p>
          <a:p>
            <a:r>
              <a:rPr lang="hu-HU" sz="3200" dirty="0">
                <a:solidFill>
                  <a:srgbClr val="00B050"/>
                </a:solidFill>
              </a:rPr>
              <a:t>ha néha fenn egy kisgyerek tipeg.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4509120"/>
            <a:ext cx="821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b="1" dirty="0" smtClean="0">
                <a:solidFill>
                  <a:srgbClr val="00B050"/>
                </a:solidFill>
              </a:rPr>
              <a:t>Mi jellemző a modern, városi életre a vers alapján?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versben a lírai én szomszédjait csak a hanghatásokon keresztül ismerjük meg. A zajok általában kellemetlenek: a felső lakó dübörög, valaki folyton beteg hangon köhög.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76" y="2996952"/>
            <a:ext cx="6012160" cy="33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4176464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Ezzel ellentétben a gyerek, aki az irodalomban gyakran a jövő és a remény szimbóluma, tipegésével enyhíti fájdalmát.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38" y="44624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Vonaton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Telt </a:t>
            </a: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fülke. Nyolcan ülünk magyarok.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Mindenki hallgat, én is hallgatok.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Figyelgetem: szemükben mi lakik.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 nincs szavunk. Miskolctól Patakig.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4149080"/>
            <a:ext cx="8507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b="1" dirty="0" smtClean="0">
                <a:solidFill>
                  <a:srgbClr val="00B050"/>
                </a:solidFill>
              </a:rPr>
              <a:t>Te ismerkedtél meg már emberekkel a vonaton? Volt már, hogy megszólítottak? 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vonaton című versben arról ír a költő, hogy bár nyolcan ültek egy fülkében, nem szóltak egymáshoz. A lírai én a szemükből próbálja kiolvasni, hogy vajon mire gondolhatnak.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6228184" cy="41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modern városi élet jellemzője, hogy az emberek nehezebben ismerkednek, elmagányosodnak. A vonat utasai sem kommunikálnak egymással, hiszen lehet, hogy soha többé nem találkoznak.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400" b="1" dirty="0">
                <a:latin typeface="Times New Roman" pitchFamily="18" charset="0"/>
                <a:cs typeface="Times New Roman" pitchFamily="18" charset="0"/>
              </a:rPr>
              <a:t>Ha megkérdeznéd</a:t>
            </a:r>
          </a:p>
        </p:txBody>
      </p:sp>
      <p:sp>
        <p:nvSpPr>
          <p:cNvPr id="2" name="Téglalap 1"/>
          <p:cNvSpPr/>
          <p:nvPr/>
        </p:nvSpPr>
        <p:spPr>
          <a:xfrm>
            <a:off x="179512" y="1124744"/>
            <a:ext cx="8712968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megkérdeznéd tőlem, jó </a:t>
            </a:r>
            <a:r>
              <a:rPr lang="hu-HU" sz="3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hivem</a:t>
            </a: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 mit adott e vigasságtalan lét,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mindössze ezt felelném röviden: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ismertem Krisztust s ismertem </a:t>
            </a:r>
            <a:r>
              <a:rPr lang="hu-HU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Anankét.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3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3645024"/>
            <a:ext cx="8507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b="1" dirty="0" smtClean="0">
                <a:solidFill>
                  <a:srgbClr val="00B050"/>
                </a:solidFill>
              </a:rPr>
              <a:t>Mit tudsz elmondani a vers címéről, szerkezetéről? 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vers egy kérdést válaszol meg, amit mintegy magának tesz fel a költő. Létösszegző költeménynek is tekinthetjük a verset, bár egy rövid csattanós, meglepő válaszban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összegzi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tapasztalatait a költő.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3266" y="332656"/>
            <a:ext cx="8712968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megkérdeznéd tőlem, jó </a:t>
            </a:r>
            <a:r>
              <a:rPr lang="hu-HU" sz="3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hivem</a:t>
            </a: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 mit adott e vigasságtalan lét,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mindössze ezt felelném röviden: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ismertem Krisztust s ismertem </a:t>
            </a:r>
            <a:r>
              <a:rPr lang="hu-HU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Anankét.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hu-HU" sz="3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79512" y="3645024"/>
            <a:ext cx="8219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b="1" dirty="0" err="1" smtClean="0">
                <a:solidFill>
                  <a:srgbClr val="00B050"/>
                </a:solidFill>
              </a:rPr>
              <a:t>Ananké</a:t>
            </a:r>
            <a:r>
              <a:rPr lang="hu-HU" sz="3200" b="1" dirty="0" smtClean="0">
                <a:solidFill>
                  <a:srgbClr val="00B050"/>
                </a:solidFill>
              </a:rPr>
              <a:t> a </a:t>
            </a:r>
            <a:r>
              <a:rPr lang="hu-HU" sz="3200" b="1" dirty="0" err="1">
                <a:solidFill>
                  <a:srgbClr val="00B050"/>
                </a:solidFill>
              </a:rPr>
              <a:t>moirák</a:t>
            </a:r>
            <a:r>
              <a:rPr lang="hu-HU" sz="3200" b="1" dirty="0">
                <a:solidFill>
                  <a:srgbClr val="00B050"/>
                </a:solidFill>
              </a:rPr>
              <a:t> anyja, a megfellebbezhetetlen szükségszerűséget, sorsot, kikerülhetetlen végzetet jelentképezi</a:t>
            </a:r>
            <a:r>
              <a:rPr lang="hu-HU" sz="3200" b="1" dirty="0" smtClean="0">
                <a:solidFill>
                  <a:srgbClr val="00B050"/>
                </a:solidFill>
              </a:rPr>
              <a:t>. Ez alapján milyen ellentét lehet közte és Krisztus között?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>
                <a:latin typeface="Times New Roman" pitchFamily="18" charset="0"/>
                <a:cs typeface="Times New Roman" pitchFamily="18" charset="0"/>
              </a:rPr>
              <a:t>Áprily 1926-ban az erdélyi magyar irodalmi élet szervezésében betöltött egyre jelentősebb szerepet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vállal,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Kolozsvárra költözött,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Ellenzék című napilap irodalmi mellékletét szerkesztette majd részt vett a helikoni íróközösség megalakításában, 1928-tól pedig a folyóiratuknak, az Erdélyi Helikonnak a szerkesztője lett.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84983"/>
            <a:ext cx="2664296" cy="34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Krisztus a kereszténység hitvilágát jeleníti meg, amiben fontos szerepe van az ember szabad akaratának, a kegyelemnek és megbocsátásnak. Ezzel szemben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Ananké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az előre megírt, könyörtelen és elkerülhetetlen végzetet jeleníti meg.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2" y="3573016"/>
            <a:ext cx="4523107" cy="266429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3016"/>
            <a:ext cx="3610744" cy="28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1930-as évek végén Visegrádra költözik (Erdélyt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jutatta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eszébe), 1943-ban, amikor arra kényszerült volna, hogy zsidó származású tanulókat ne vehessen fel iskolájába – nyugdíjba vonult.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5338936" cy="355790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724128" y="2996952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solidFill>
                  <a:srgbClr val="00B050"/>
                </a:solidFill>
              </a:rPr>
              <a:t>A Visegrád közelében található völgyet a költő tiszteletére Áprily-völgynek nevezték el.</a:t>
            </a:r>
            <a:endParaRPr lang="hu-H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Élete legnagyobb megrázkódtatása 1946-ban érte: meghalt 3 éves unokája, közel húsz évig nem jelent meg kötete, előbb magánéleti, majd politikai okokból. Az ötvenes években csak műfordításaival volt jelen az irodalmi életben.  1967 augusztus 6-án, a hárshegyi szanatóriumban hunyt el, a visegrádi temetőben nyugszik.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4211960" cy="280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807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Március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12228"/>
            <a:ext cx="5921896" cy="59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25922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Cím: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 tudsz elmondani a mű címéről?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3140968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A mű címe a tavaszt idézi meg, ami az európai irodalom egyik leggyakoribb toposza, az évszakok szimbolikájára épít. A tavasz a fiatalságot, az örömöt, az újjászületést jelképezi.</a:t>
            </a:r>
          </a:p>
        </p:txBody>
      </p:sp>
    </p:spTree>
    <p:extLst>
      <p:ext uri="{BB962C8B-B14F-4D97-AF65-F5344CB8AC3E}">
        <p14:creationId xmlns:p14="http://schemas.microsoft.com/office/powerpoint/2010/main" val="325697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640"/>
            <a:ext cx="3168352" cy="8640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u="sng" dirty="0" smtClean="0">
                <a:latin typeface="Times New Roman" pitchFamily="18" charset="0"/>
                <a:cs typeface="Times New Roman" pitchFamily="18" charset="0"/>
              </a:rPr>
              <a:t>Szerkezet: 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528" y="1340768"/>
            <a:ext cx="44644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A nap tüze, látod</a:t>
            </a:r>
            <a:r>
              <a:rPr lang="hu-HU" sz="2400" dirty="0" smtClean="0">
                <a:solidFill>
                  <a:srgbClr val="00B050"/>
                </a:solidFill>
              </a:rPr>
              <a:t>,</a:t>
            </a:r>
            <a:endParaRPr lang="hu-HU" sz="2400" dirty="0">
              <a:solidFill>
                <a:srgbClr val="00B050"/>
              </a:solidFill>
            </a:endParaRPr>
          </a:p>
          <a:p>
            <a:r>
              <a:rPr lang="hu-HU" sz="2400" dirty="0">
                <a:solidFill>
                  <a:srgbClr val="00B050"/>
                </a:solidFill>
              </a:rPr>
              <a:t>a fürge diákot</a:t>
            </a:r>
          </a:p>
          <a:p>
            <a:r>
              <a:rPr lang="hu-HU" sz="2400" dirty="0">
                <a:solidFill>
                  <a:srgbClr val="00B050"/>
                </a:solidFill>
              </a:rPr>
              <a:t>a hegyre kicsalta: a csúcsra kiállt.</a:t>
            </a:r>
          </a:p>
          <a:p>
            <a:r>
              <a:rPr lang="hu-HU" sz="2400" dirty="0">
                <a:solidFill>
                  <a:srgbClr val="00B050"/>
                </a:solidFill>
              </a:rPr>
              <a:t>Csengve, nevetve</a:t>
            </a:r>
          </a:p>
          <a:p>
            <a:r>
              <a:rPr lang="hu-HU" sz="2400" dirty="0">
                <a:solidFill>
                  <a:srgbClr val="00B050"/>
                </a:solidFill>
              </a:rPr>
              <a:t>kibuggyan a kedve</a:t>
            </a:r>
          </a:p>
          <a:p>
            <a:r>
              <a:rPr lang="hu-HU" sz="2400" dirty="0">
                <a:solidFill>
                  <a:srgbClr val="00B050"/>
                </a:solidFill>
              </a:rPr>
              <a:t>s egy ős evoét a fénybe kiált</a:t>
            </a:r>
            <a:r>
              <a:rPr lang="hu-HU" sz="2400" dirty="0" smtClean="0">
                <a:solidFill>
                  <a:srgbClr val="00B050"/>
                </a:solidFill>
              </a:rPr>
              <a:t>.</a:t>
            </a:r>
          </a:p>
          <a:p>
            <a:endParaRPr lang="hu-HU" sz="2400" dirty="0">
              <a:solidFill>
                <a:srgbClr val="00B050"/>
              </a:solidFill>
            </a:endParaRPr>
          </a:p>
          <a:p>
            <a:r>
              <a:rPr lang="hu-HU" sz="2400" dirty="0">
                <a:solidFill>
                  <a:srgbClr val="00B050"/>
                </a:solidFill>
              </a:rPr>
              <a:t>Régi, kiszáradt</a:t>
            </a:r>
          </a:p>
          <a:p>
            <a:r>
              <a:rPr lang="hu-HU" sz="2400" dirty="0">
                <a:solidFill>
                  <a:srgbClr val="00B050"/>
                </a:solidFill>
              </a:rPr>
              <a:t>tó vize árad,</a:t>
            </a:r>
          </a:p>
          <a:p>
            <a:r>
              <a:rPr lang="hu-HU" sz="2400" dirty="0">
                <a:solidFill>
                  <a:srgbClr val="00B050"/>
                </a:solidFill>
              </a:rPr>
              <a:t>néma kutakban a víz kibuzog.</a:t>
            </a:r>
          </a:p>
          <a:p>
            <a:r>
              <a:rPr lang="hu-HU" sz="2400" dirty="0">
                <a:solidFill>
                  <a:srgbClr val="00B050"/>
                </a:solidFill>
              </a:rPr>
              <a:t>Zeng a picinyke</a:t>
            </a:r>
          </a:p>
          <a:p>
            <a:r>
              <a:rPr lang="hu-HU" sz="2400" dirty="0" err="1">
                <a:solidFill>
                  <a:srgbClr val="00B050"/>
                </a:solidFill>
              </a:rPr>
              <a:t>szénfejü</a:t>
            </a:r>
            <a:r>
              <a:rPr lang="hu-HU" sz="2400" dirty="0">
                <a:solidFill>
                  <a:srgbClr val="00B050"/>
                </a:solidFill>
              </a:rPr>
              <a:t> cinke</a:t>
            </a:r>
          </a:p>
          <a:p>
            <a:r>
              <a:rPr lang="hu-HU" sz="2400" dirty="0">
                <a:solidFill>
                  <a:srgbClr val="00B050"/>
                </a:solidFill>
              </a:rPr>
              <a:t>víg </a:t>
            </a:r>
            <a:r>
              <a:rPr lang="hu-HU" sz="2400" dirty="0" err="1">
                <a:solidFill>
                  <a:srgbClr val="00B050"/>
                </a:solidFill>
              </a:rPr>
              <a:t>dithyrambusa</a:t>
            </a:r>
            <a:r>
              <a:rPr lang="hu-HU" sz="2400" dirty="0">
                <a:solidFill>
                  <a:srgbClr val="00B050"/>
                </a:solidFill>
              </a:rPr>
              <a:t>: </a:t>
            </a:r>
            <a:r>
              <a:rPr lang="hu-HU" sz="2400" dirty="0" err="1">
                <a:solidFill>
                  <a:srgbClr val="00B050"/>
                </a:solidFill>
              </a:rPr>
              <a:t>dactilusok</a:t>
            </a:r>
            <a:r>
              <a:rPr lang="hu-HU" sz="2400" dirty="0">
                <a:solidFill>
                  <a:srgbClr val="00B050"/>
                </a:solidFill>
              </a:rPr>
              <a:t>.</a:t>
            </a:r>
          </a:p>
          <a:p>
            <a:endParaRPr lang="hu-HU" sz="2400" dirty="0">
              <a:solidFill>
                <a:srgbClr val="00B050"/>
              </a:solidFill>
            </a:endParaRPr>
          </a:p>
          <a:p>
            <a:r>
              <a:rPr lang="hu-HU" dirty="0" err="1">
                <a:solidFill>
                  <a:srgbClr val="00B050"/>
                </a:solidFill>
              </a:rPr>
              <a:t>e</a:t>
            </a:r>
            <a:r>
              <a:rPr lang="hu-HU" dirty="0" err="1" smtClean="0">
                <a:solidFill>
                  <a:srgbClr val="00B050"/>
                </a:solidFill>
              </a:rPr>
              <a:t>ové</a:t>
            </a:r>
            <a:r>
              <a:rPr lang="hu-HU" dirty="0" smtClean="0">
                <a:solidFill>
                  <a:srgbClr val="00B050"/>
                </a:solidFill>
              </a:rPr>
              <a:t>: görög, ünneplést kifejező szó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292080" y="1070760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B050"/>
                </a:solidFill>
              </a:rPr>
              <a:t>Milyen képek jelennek meg a vers első két versszakában?</a:t>
            </a:r>
            <a:endParaRPr lang="hu-H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1752</Words>
  <Application>Microsoft Office PowerPoint</Application>
  <PresentationFormat>Diavetítés a képernyőre (4:3 oldalarány)</PresentationFormat>
  <Paragraphs>174</Paragraphs>
  <Slides>40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Office-téma</vt:lpstr>
      <vt:lpstr>Áprily Lajos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Péter</dc:creator>
  <cp:lastModifiedBy>Gazda</cp:lastModifiedBy>
  <cp:revision>50</cp:revision>
  <dcterms:created xsi:type="dcterms:W3CDTF">2015-08-27T02:13:55Z</dcterms:created>
  <dcterms:modified xsi:type="dcterms:W3CDTF">2024-04-15T10:14:27Z</dcterms:modified>
</cp:coreProperties>
</file>